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6" r:id="rId3"/>
    <p:sldId id="815" r:id="rId5"/>
    <p:sldId id="816" r:id="rId6"/>
    <p:sldId id="817" r:id="rId7"/>
    <p:sldId id="891" r:id="rId8"/>
    <p:sldId id="892" r:id="rId9"/>
    <p:sldId id="893" r:id="rId10"/>
    <p:sldId id="894" r:id="rId11"/>
    <p:sldId id="895" r:id="rId12"/>
    <p:sldId id="818" r:id="rId13"/>
    <p:sldId id="819" r:id="rId14"/>
    <p:sldId id="890" r:id="rId15"/>
    <p:sldId id="820" r:id="rId16"/>
    <p:sldId id="821" r:id="rId17"/>
    <p:sldId id="868" r:id="rId18"/>
    <p:sldId id="869" r:id="rId19"/>
    <p:sldId id="870" r:id="rId20"/>
    <p:sldId id="838" r:id="rId21"/>
    <p:sldId id="839" r:id="rId22"/>
    <p:sldId id="863" r:id="rId23"/>
    <p:sldId id="864" r:id="rId24"/>
    <p:sldId id="865" r:id="rId25"/>
    <p:sldId id="866" r:id="rId26"/>
    <p:sldId id="968" r:id="rId27"/>
    <p:sldId id="841" r:id="rId28"/>
    <p:sldId id="842" r:id="rId29"/>
    <p:sldId id="843" r:id="rId30"/>
    <p:sldId id="844" r:id="rId31"/>
    <p:sldId id="889" r:id="rId32"/>
    <p:sldId id="845" r:id="rId33"/>
    <p:sldId id="846" r:id="rId34"/>
    <p:sldId id="847" r:id="rId35"/>
    <p:sldId id="848" r:id="rId36"/>
    <p:sldId id="849" r:id="rId37"/>
    <p:sldId id="850" r:id="rId38"/>
    <p:sldId id="852" r:id="rId39"/>
    <p:sldId id="853" r:id="rId40"/>
    <p:sldId id="854" r:id="rId41"/>
    <p:sldId id="855" r:id="rId42"/>
    <p:sldId id="872" r:id="rId43"/>
    <p:sldId id="874" r:id="rId44"/>
    <p:sldId id="875" r:id="rId45"/>
    <p:sldId id="876" r:id="rId46"/>
    <p:sldId id="877" r:id="rId47"/>
    <p:sldId id="878" r:id="rId48"/>
    <p:sldId id="896" r:id="rId49"/>
    <p:sldId id="932" r:id="rId50"/>
    <p:sldId id="933" r:id="rId51"/>
    <p:sldId id="934" r:id="rId52"/>
    <p:sldId id="935" r:id="rId53"/>
    <p:sldId id="936" r:id="rId54"/>
    <p:sldId id="937" r:id="rId55"/>
    <p:sldId id="938" r:id="rId56"/>
    <p:sldId id="939" r:id="rId57"/>
    <p:sldId id="940" r:id="rId58"/>
    <p:sldId id="941" r:id="rId59"/>
    <p:sldId id="942" r:id="rId60"/>
    <p:sldId id="943" r:id="rId61"/>
    <p:sldId id="944" r:id="rId62"/>
    <p:sldId id="945" r:id="rId63"/>
    <p:sldId id="946" r:id="rId64"/>
    <p:sldId id="947" r:id="rId65"/>
    <p:sldId id="948" r:id="rId66"/>
    <p:sldId id="949" r:id="rId67"/>
    <p:sldId id="950" r:id="rId68"/>
    <p:sldId id="951" r:id="rId69"/>
    <p:sldId id="952" r:id="rId70"/>
    <p:sldId id="953" r:id="rId71"/>
    <p:sldId id="954" r:id="rId72"/>
    <p:sldId id="955" r:id="rId73"/>
    <p:sldId id="956" r:id="rId74"/>
    <p:sldId id="957" r:id="rId75"/>
    <p:sldId id="958" r:id="rId76"/>
    <p:sldId id="959" r:id="rId77"/>
    <p:sldId id="960" r:id="rId78"/>
    <p:sldId id="961" r:id="rId79"/>
    <p:sldId id="962" r:id="rId80"/>
    <p:sldId id="963" r:id="rId81"/>
    <p:sldId id="964" r:id="rId82"/>
    <p:sldId id="965" r:id="rId83"/>
    <p:sldId id="966" r:id="rId84"/>
    <p:sldId id="967" r:id="rId8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3300"/>
    <a:srgbClr val="FF0066"/>
    <a:srgbClr val="66FFFF"/>
    <a:srgbClr val="99FF33"/>
    <a:srgbClr val="FFCC66"/>
    <a:srgbClr val="66CC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2479" autoAdjust="0"/>
  </p:normalViewPr>
  <p:slideViewPr>
    <p:cSldViewPr>
      <p:cViewPr varScale="1">
        <p:scale>
          <a:sx n="106" d="100"/>
          <a:sy n="106" d="100"/>
        </p:scale>
        <p:origin x="2058" y="108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45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5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9E02940C-9741-403A-86E7-D4D01480C7D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5F49C31C-BC68-49B6-904F-83F88A7E3BF6}" type="slidenum">
              <a:rPr lang="en-US" altLang="zh-CN" sz="1200"/>
            </a:fld>
            <a:endParaRPr lang="en-US" altLang="zh-CN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0" y="1000125"/>
            <a:ext cx="8001000" cy="9286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825" y="2143125"/>
            <a:ext cx="7972425" cy="3643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0" y="1000125"/>
            <a:ext cx="8001000" cy="928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5825" y="2143125"/>
            <a:ext cx="7972425" cy="3643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4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lstStyle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470" y="1480820"/>
            <a:ext cx="7972425" cy="781050"/>
          </a:xfrm>
        </p:spPr>
        <p:txBody>
          <a:bodyPr/>
          <a:lstStyle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4" name="Rectangle 4"/>
          <p:cNvSpPr>
            <a:spLocks noChangeArrowheads="1"/>
          </p:cNvSpPr>
          <p:nvPr/>
        </p:nvSpPr>
        <p:spPr bwMode="auto">
          <a:xfrm>
            <a:off x="781685" y="3141028"/>
            <a:ext cx="2232025" cy="576262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编辑准备</a:t>
            </a:r>
            <a:endParaRPr lang="zh-CN" altLang="en-US" sz="2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926725" name="Rectangle 5"/>
          <p:cNvSpPr>
            <a:spLocks noChangeArrowheads="1"/>
          </p:cNvSpPr>
          <p:nvPr/>
        </p:nvSpPr>
        <p:spPr bwMode="auto">
          <a:xfrm>
            <a:off x="3662998" y="3141028"/>
            <a:ext cx="2160587" cy="576262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原图编绘</a:t>
            </a:r>
            <a:endParaRPr lang="zh-CN" altLang="en-US" sz="2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926726" name="Rectangle 6"/>
          <p:cNvSpPr>
            <a:spLocks noChangeArrowheads="1"/>
          </p:cNvSpPr>
          <p:nvPr/>
        </p:nvSpPr>
        <p:spPr bwMode="auto">
          <a:xfrm>
            <a:off x="6471285" y="3141028"/>
            <a:ext cx="2159000" cy="576262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出版前准备</a:t>
            </a:r>
            <a:endParaRPr lang="zh-CN" altLang="en-US" sz="2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926727" name="Line 7"/>
          <p:cNvSpPr>
            <a:spLocks noChangeShapeType="1"/>
          </p:cNvSpPr>
          <p:nvPr/>
        </p:nvSpPr>
        <p:spPr bwMode="auto">
          <a:xfrm>
            <a:off x="3015298" y="3425190"/>
            <a:ext cx="6477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>
            <a:off x="5823585" y="3429953"/>
            <a:ext cx="6477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6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6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6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6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6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6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26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6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6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6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3" grpId="0" build="p"/>
      <p:bldP spid="926724" grpId="0" bldLvl="0" animBg="1"/>
      <p:bldP spid="926725" grpId="0" bldLvl="0" animBg="1"/>
      <p:bldP spid="926726" grpId="0" bldLvl="0" animBg="1"/>
      <p:bldP spid="926727" grpId="0" bldLvl="0" animBg="1"/>
      <p:bldP spid="92672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748" name="Picture 4" descr="55e736d12f2eb9385dfbf2b9d5628535e4dd6fe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7888" y="2360930"/>
            <a:ext cx="2339975" cy="1419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27750" name="Picture 6" descr="2624232_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9663" y="2360930"/>
            <a:ext cx="2339975" cy="1404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27752" name="Picture 8" descr="704dabcftbc20f431e4cd&amp;69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6513" y="2360930"/>
            <a:ext cx="2339975" cy="1411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27754" name="Picture 10" descr="136039a0-4665-4a9f-bc92-199d1f911431"/>
          <p:cNvPicPr>
            <a:picLocks noChangeAspect="1" noChangeArrowheads="1"/>
          </p:cNvPicPr>
          <p:nvPr/>
        </p:nvPicPr>
        <p:blipFill>
          <a:blip r:embed="rId4" cstate="print"/>
          <a:srcRect t="12599" b="13858"/>
          <a:stretch>
            <a:fillRect/>
          </a:stretch>
        </p:blipFill>
        <p:spPr bwMode="auto">
          <a:xfrm>
            <a:off x="1525588" y="4521518"/>
            <a:ext cx="2339975" cy="1290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27760" name="Picture 16" descr="23t58PICa6R_1024"/>
          <p:cNvPicPr>
            <a:picLocks noChangeAspect="1" noChangeArrowheads="1"/>
          </p:cNvPicPr>
          <p:nvPr/>
        </p:nvPicPr>
        <p:blipFill>
          <a:blip r:embed="rId5" cstate="print"/>
          <a:srcRect t="21574" b="23067"/>
          <a:stretch>
            <a:fillRect/>
          </a:stretch>
        </p:blipFill>
        <p:spPr bwMode="auto">
          <a:xfrm>
            <a:off x="5702300" y="4521518"/>
            <a:ext cx="2339975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7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7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7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7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 r="21247"/>
          <a:stretch>
            <a:fillRect/>
          </a:stretch>
        </p:blipFill>
        <p:spPr bwMode="auto">
          <a:xfrm>
            <a:off x="1302385" y="2140585"/>
            <a:ext cx="6829425" cy="42754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 bwMode="auto">
          <a:xfrm>
            <a:off x="735013" y="2992120"/>
            <a:ext cx="2339975" cy="1292225"/>
            <a:chOff x="567" y="1437"/>
            <a:chExt cx="1474" cy="814"/>
          </a:xfrm>
        </p:grpSpPr>
        <p:sp>
          <p:nvSpPr>
            <p:cNvPr id="930823" name="Rectangle 7"/>
            <p:cNvSpPr>
              <a:spLocks noChangeArrowheads="1"/>
            </p:cNvSpPr>
            <p:nvPr/>
          </p:nvSpPr>
          <p:spPr bwMode="auto">
            <a:xfrm>
              <a:off x="567" y="1437"/>
              <a:ext cx="1474" cy="8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930821" name="Picture 5" descr="logo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50" y="1587"/>
              <a:ext cx="1170" cy="480"/>
            </a:xfrm>
            <a:prstGeom prst="rect">
              <a:avLst/>
            </a:prstGeom>
            <a:noFill/>
          </p:spPr>
        </p:pic>
      </p:grpSp>
      <p:grpSp>
        <p:nvGrpSpPr>
          <p:cNvPr id="3" name="Group 17"/>
          <p:cNvGrpSpPr/>
          <p:nvPr/>
        </p:nvGrpSpPr>
        <p:grpSpPr bwMode="auto">
          <a:xfrm>
            <a:off x="3543300" y="2992120"/>
            <a:ext cx="2339975" cy="1292225"/>
            <a:chOff x="2359" y="1437"/>
            <a:chExt cx="1474" cy="814"/>
          </a:xfrm>
        </p:grpSpPr>
        <p:sp>
          <p:nvSpPr>
            <p:cNvPr id="930828" name="Rectangle 12"/>
            <p:cNvSpPr>
              <a:spLocks noChangeArrowheads="1"/>
            </p:cNvSpPr>
            <p:nvPr/>
          </p:nvSpPr>
          <p:spPr bwMode="auto">
            <a:xfrm>
              <a:off x="2359" y="1437"/>
              <a:ext cx="1474" cy="8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930827" name="Picture 11" descr="1e30e924b899a90146ad7d5f1d950a7b0208f53a"/>
            <p:cNvPicPr>
              <a:picLocks noChangeAspect="1" noChangeArrowheads="1"/>
            </p:cNvPicPr>
            <p:nvPr/>
          </p:nvPicPr>
          <p:blipFill>
            <a:blip r:embed="rId2" cstate="print"/>
            <a:srcRect r="7666"/>
            <a:stretch>
              <a:fillRect/>
            </a:stretch>
          </p:blipFill>
          <p:spPr bwMode="auto">
            <a:xfrm>
              <a:off x="2425" y="1656"/>
              <a:ext cx="1361" cy="475"/>
            </a:xfrm>
            <a:prstGeom prst="rect">
              <a:avLst/>
            </a:prstGeom>
            <a:noFill/>
          </p:spPr>
        </p:pic>
      </p:grpSp>
      <p:grpSp>
        <p:nvGrpSpPr>
          <p:cNvPr id="4" name="Group 14"/>
          <p:cNvGrpSpPr/>
          <p:nvPr/>
        </p:nvGrpSpPr>
        <p:grpSpPr bwMode="auto">
          <a:xfrm>
            <a:off x="6361748" y="2992120"/>
            <a:ext cx="2339975" cy="1292225"/>
            <a:chOff x="2290" y="3211"/>
            <a:chExt cx="1474" cy="814"/>
          </a:xfrm>
        </p:grpSpPr>
        <p:sp>
          <p:nvSpPr>
            <p:cNvPr id="930831" name="Rectangle 15"/>
            <p:cNvSpPr>
              <a:spLocks noChangeArrowheads="1"/>
            </p:cNvSpPr>
            <p:nvPr/>
          </p:nvSpPr>
          <p:spPr bwMode="auto">
            <a:xfrm>
              <a:off x="2290" y="3211"/>
              <a:ext cx="1474" cy="8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930832" name="Picture 16" descr="U1938P308T1D89713F4DT200708211439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90" y="3430"/>
              <a:ext cx="1474" cy="376"/>
            </a:xfrm>
            <a:prstGeom prst="rect">
              <a:avLst/>
            </a:prstGeom>
            <a:noFill/>
          </p:spPr>
        </p:pic>
      </p:grp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6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1042988" y="2205038"/>
            <a:ext cx="7848600" cy="4392612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）编辑准备阶段的主要工作（地图设计）</a:t>
            </a:r>
            <a:endParaRPr lang="zh-CN" alt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研究相关文件，避免出现科学性或政治性错误；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收集、分析和评价制图资料，研究内容特征，制定大纲；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编制地理基础底图；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地图设计：表示方法、图例、图面配置、整饰等；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专业性强需编制原图和设计样图；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）原图编绘阶段的工作</a:t>
            </a:r>
            <a:endParaRPr lang="zh-CN" alt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	转绘到地理底图；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</a:t>
            </a:r>
            <a:r>
              <a:rPr lang="zh-CN" alt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出版前准备阶段的工作</a:t>
            </a:r>
            <a:endParaRPr lang="zh-CN" altLang="en-US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90000"/>
              </a:lnSpc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获取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分色胶片；</a:t>
            </a:r>
            <a:endParaRPr lang="zh-CN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/>
        </p:nvSpPr>
        <p:spPr>
          <a:xfrm>
            <a:off x="588010" y="1489075"/>
            <a:ext cx="7972425" cy="781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9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9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9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9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9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9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9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9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9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9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9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9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9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9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97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297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9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97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94230" y="1985010"/>
            <a:ext cx="5337810" cy="2368550"/>
            <a:chOff x="928662" y="1214422"/>
            <a:chExt cx="7643866" cy="3714776"/>
          </a:xfrm>
        </p:grpSpPr>
        <p:sp>
          <p:nvSpPr>
            <p:cNvPr id="5" name="矩形 4"/>
            <p:cNvSpPr/>
            <p:nvPr/>
          </p:nvSpPr>
          <p:spPr>
            <a:xfrm>
              <a:off x="928662" y="1214422"/>
              <a:ext cx="7643866" cy="37147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Administrator\Desktop\timg.jp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571604" y="1357298"/>
              <a:ext cx="6357982" cy="3520818"/>
            </a:xfrm>
            <a:prstGeom prst="rect">
              <a:avLst/>
            </a:prstGeom>
            <a:noFill/>
          </p:spPr>
        </p:pic>
      </p:grpSp>
      <p:cxnSp>
        <p:nvCxnSpPr>
          <p:cNvPr id="8" name="直接连接符 7"/>
          <p:cNvCxnSpPr/>
          <p:nvPr/>
        </p:nvCxnSpPr>
        <p:spPr>
          <a:xfrm rot="5400000">
            <a:off x="2558083" y="3168325"/>
            <a:ext cx="2286016" cy="1588"/>
          </a:xfrm>
          <a:prstGeom prst="line">
            <a:avLst/>
          </a:prstGeom>
          <a:ln w="762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60055" y="4464054"/>
            <a:ext cx="8286808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印刷时通常将原始图稿分为四个印版（称为印刷色），青（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）红（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）黄（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）黑（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）四种原色颜色。当着色恰当并相互套准打印时，这些颜色组合起来就会重现原始图稿。</a:t>
            </a:r>
            <a:endParaRPr lang="zh-CN" alt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将图像分成两种或多种颜色的过程称为分色；而用来制作印版的胶片则称为分色片。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505" y="2007235"/>
            <a:ext cx="7479030" cy="4507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5135" y="2007235"/>
            <a:ext cx="3050540" cy="4507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 l="2153" r="5981"/>
          <a:stretch>
            <a:fillRect/>
          </a:stretch>
        </p:blipFill>
        <p:spPr bwMode="auto">
          <a:xfrm>
            <a:off x="322580" y="2088515"/>
            <a:ext cx="8503285" cy="4561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、一般专题地图编制的基本过程和方法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86" name="Rectangle 18"/>
          <p:cNvSpPr>
            <a:spLocks noChangeArrowheads="1"/>
          </p:cNvSpPr>
          <p:nvPr/>
        </p:nvSpPr>
        <p:spPr bwMode="auto">
          <a:xfrm>
            <a:off x="1421130" y="2317750"/>
            <a:ext cx="5732463" cy="63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zh-CN" alt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任务：影像数据处理及其符号化</a:t>
            </a:r>
            <a:endParaRPr lang="zh-CN" altLang="en-US" sz="24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8787" name="Rectangle 19"/>
          <p:cNvSpPr>
            <a:spLocks noChangeArrowheads="1"/>
          </p:cNvSpPr>
          <p:nvPr/>
        </p:nvSpPr>
        <p:spPr bwMode="auto">
          <a:xfrm>
            <a:off x="2429193" y="3109913"/>
            <a:ext cx="5732462" cy="63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）影像数据的产生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8788" name="Rectangle 20"/>
          <p:cNvSpPr>
            <a:spLocks noChangeArrowheads="1"/>
          </p:cNvSpPr>
          <p:nvPr/>
        </p:nvSpPr>
        <p:spPr bwMode="auto">
          <a:xfrm>
            <a:off x="2429193" y="3973513"/>
            <a:ext cx="5732462" cy="63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）栅格数据的符号化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8789" name="Rectangle 21"/>
          <p:cNvSpPr>
            <a:spLocks noChangeArrowheads="1"/>
          </p:cNvSpPr>
          <p:nvPr/>
        </p:nvSpPr>
        <p:spPr bwMode="auto">
          <a:xfrm>
            <a:off x="2429193" y="4837113"/>
            <a:ext cx="5732462" cy="63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）图像的输出产品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2、影像地图编制的基本过程和方法</a:t>
            </a:r>
            <a:endParaRPr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8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8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8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86" grpId="0"/>
      <p:bldP spid="928787" grpId="0"/>
      <p:bldP spid="928788" grpId="0"/>
      <p:bldP spid="9287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108" name="Rectangle 4"/>
          <p:cNvSpPr>
            <a:spLocks noChangeArrowheads="1"/>
          </p:cNvSpPr>
          <p:nvPr/>
        </p:nvSpPr>
        <p:spPr bwMode="auto">
          <a:xfrm>
            <a:off x="1260475" y="1270000"/>
            <a:ext cx="2808288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卫星数据（栅格数据）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09" name="Rectangle 5"/>
          <p:cNvSpPr>
            <a:spLocks noChangeArrowheads="1"/>
          </p:cNvSpPr>
          <p:nvPr/>
        </p:nvSpPr>
        <p:spPr bwMode="auto">
          <a:xfrm>
            <a:off x="5510213" y="1270000"/>
            <a:ext cx="28067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地图数据（矢量数据）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0" name="Rectangle 6"/>
          <p:cNvSpPr>
            <a:spLocks noChangeArrowheads="1"/>
          </p:cNvSpPr>
          <p:nvPr/>
        </p:nvSpPr>
        <p:spPr bwMode="auto">
          <a:xfrm>
            <a:off x="2339975" y="1989138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几何纠正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1" name="Rectangle 7"/>
          <p:cNvSpPr>
            <a:spLocks noChangeArrowheads="1"/>
          </p:cNvSpPr>
          <p:nvPr/>
        </p:nvSpPr>
        <p:spPr bwMode="auto">
          <a:xfrm>
            <a:off x="5508625" y="2636838"/>
            <a:ext cx="28067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a typeface="黑体" panose="02010609060101010101" pitchFamily="49" charset="-122"/>
              </a:rPr>
              <a:t>地理要素选取</a:t>
            </a:r>
            <a:endParaRPr lang="zh-CN" altLang="en-US" sz="20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2" name="Rectangle 8"/>
          <p:cNvSpPr>
            <a:spLocks noChangeArrowheads="1"/>
          </p:cNvSpPr>
          <p:nvPr/>
        </p:nvSpPr>
        <p:spPr bwMode="auto">
          <a:xfrm>
            <a:off x="2339975" y="2636838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分辨率融合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3" name="Rectangle 9"/>
          <p:cNvSpPr>
            <a:spLocks noChangeArrowheads="1"/>
          </p:cNvSpPr>
          <p:nvPr/>
        </p:nvSpPr>
        <p:spPr bwMode="auto">
          <a:xfrm>
            <a:off x="2339975" y="3284538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数字镶嵌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4" name="Rectangle 10"/>
          <p:cNvSpPr>
            <a:spLocks noChangeArrowheads="1"/>
          </p:cNvSpPr>
          <p:nvPr/>
        </p:nvSpPr>
        <p:spPr bwMode="auto">
          <a:xfrm>
            <a:off x="2339975" y="3933825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彩色合成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5" name="Rectangle 11"/>
          <p:cNvSpPr>
            <a:spLocks noChangeArrowheads="1"/>
          </p:cNvSpPr>
          <p:nvPr/>
        </p:nvSpPr>
        <p:spPr bwMode="auto">
          <a:xfrm>
            <a:off x="1260475" y="2395538"/>
            <a:ext cx="504825" cy="1655762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波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段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选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择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6" name="Rectangle 12"/>
          <p:cNvSpPr>
            <a:spLocks noChangeArrowheads="1"/>
          </p:cNvSpPr>
          <p:nvPr/>
        </p:nvSpPr>
        <p:spPr bwMode="auto">
          <a:xfrm>
            <a:off x="5508625" y="3933825"/>
            <a:ext cx="28067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rgbClr val="FFFF00"/>
                </a:solidFill>
                <a:ea typeface="黑体" panose="02010609060101010101" pitchFamily="49" charset="-122"/>
              </a:rPr>
              <a:t>符号化</a:t>
            </a:r>
            <a:endParaRPr lang="zh-CN" altLang="en-US" sz="20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7" name="Rectangle 13"/>
          <p:cNvSpPr>
            <a:spLocks noChangeArrowheads="1"/>
          </p:cNvSpPr>
          <p:nvPr/>
        </p:nvSpPr>
        <p:spPr bwMode="auto">
          <a:xfrm>
            <a:off x="3419475" y="4941888"/>
            <a:ext cx="28067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影像图（数据）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8" name="Rectangle 14"/>
          <p:cNvSpPr>
            <a:spLocks noChangeArrowheads="1"/>
          </p:cNvSpPr>
          <p:nvPr/>
        </p:nvSpPr>
        <p:spPr bwMode="auto">
          <a:xfrm>
            <a:off x="5940425" y="5949950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印刷图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19" name="Rectangle 15"/>
          <p:cNvSpPr>
            <a:spLocks noChangeArrowheads="1"/>
          </p:cNvSpPr>
          <p:nvPr/>
        </p:nvSpPr>
        <p:spPr bwMode="auto">
          <a:xfrm>
            <a:off x="1979613" y="5949950"/>
            <a:ext cx="1727200" cy="431800"/>
          </a:xfrm>
          <a:prstGeom prst="rect">
            <a:avLst/>
          </a:prstGeom>
          <a:solidFill>
            <a:srgbClr val="008000"/>
          </a:solidFill>
          <a:ln w="9525">
            <a:solidFill>
              <a:srgbClr val="FFFF00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rgbClr val="FFFF00"/>
                </a:solidFill>
                <a:ea typeface="黑体" panose="02010609060101010101" pitchFamily="49" charset="-122"/>
              </a:rPr>
              <a:t>喷墨图</a:t>
            </a:r>
            <a:endParaRPr lang="zh-CN" altLang="en-US" sz="2000" b="1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943120" name="Line 16"/>
          <p:cNvSpPr>
            <a:spLocks noChangeShapeType="1"/>
          </p:cNvSpPr>
          <p:nvPr/>
        </p:nvSpPr>
        <p:spPr bwMode="auto">
          <a:xfrm>
            <a:off x="6894513" y="1701800"/>
            <a:ext cx="0" cy="93662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43121" name="Line 17"/>
          <p:cNvSpPr>
            <a:spLocks noChangeShapeType="1"/>
          </p:cNvSpPr>
          <p:nvPr/>
        </p:nvSpPr>
        <p:spPr bwMode="auto">
          <a:xfrm>
            <a:off x="6894513" y="3057525"/>
            <a:ext cx="0" cy="8636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6"/>
          <p:cNvGrpSpPr/>
          <p:nvPr/>
        </p:nvGrpSpPr>
        <p:grpSpPr bwMode="auto">
          <a:xfrm>
            <a:off x="6229350" y="4365625"/>
            <a:ext cx="649288" cy="792163"/>
            <a:chOff x="3923" y="2840"/>
            <a:chExt cx="409" cy="499"/>
          </a:xfrm>
        </p:grpSpPr>
        <p:sp>
          <p:nvSpPr>
            <p:cNvPr id="943123" name="Line 19"/>
            <p:cNvSpPr>
              <a:spLocks noChangeShapeType="1"/>
            </p:cNvSpPr>
            <p:nvPr/>
          </p:nvSpPr>
          <p:spPr bwMode="auto">
            <a:xfrm>
              <a:off x="4332" y="2840"/>
              <a:ext cx="0" cy="49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125" name="Line 21"/>
            <p:cNvSpPr>
              <a:spLocks noChangeShapeType="1"/>
            </p:cNvSpPr>
            <p:nvPr/>
          </p:nvSpPr>
          <p:spPr bwMode="auto">
            <a:xfrm flipH="1">
              <a:off x="3923" y="3339"/>
              <a:ext cx="409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3126" name="Line 22"/>
          <p:cNvSpPr>
            <a:spLocks noChangeShapeType="1"/>
          </p:cNvSpPr>
          <p:nvPr/>
        </p:nvSpPr>
        <p:spPr bwMode="auto">
          <a:xfrm>
            <a:off x="3133725" y="1701800"/>
            <a:ext cx="0" cy="28892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43127" name="Line 23"/>
          <p:cNvSpPr>
            <a:spLocks noChangeShapeType="1"/>
          </p:cNvSpPr>
          <p:nvPr/>
        </p:nvSpPr>
        <p:spPr bwMode="auto">
          <a:xfrm>
            <a:off x="3133725" y="2413000"/>
            <a:ext cx="0" cy="215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43128" name="Line 24"/>
          <p:cNvSpPr>
            <a:spLocks noChangeShapeType="1"/>
          </p:cNvSpPr>
          <p:nvPr/>
        </p:nvSpPr>
        <p:spPr bwMode="auto">
          <a:xfrm>
            <a:off x="3133725" y="3070225"/>
            <a:ext cx="0" cy="215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43129" name="Line 25"/>
          <p:cNvSpPr>
            <a:spLocks noChangeShapeType="1"/>
          </p:cNvSpPr>
          <p:nvPr/>
        </p:nvSpPr>
        <p:spPr bwMode="auto">
          <a:xfrm>
            <a:off x="3133725" y="3709988"/>
            <a:ext cx="0" cy="215900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27"/>
          <p:cNvGrpSpPr/>
          <p:nvPr/>
        </p:nvGrpSpPr>
        <p:grpSpPr bwMode="auto">
          <a:xfrm flipH="1">
            <a:off x="3133725" y="4365625"/>
            <a:ext cx="296863" cy="792163"/>
            <a:chOff x="3923" y="2840"/>
            <a:chExt cx="409" cy="499"/>
          </a:xfrm>
        </p:grpSpPr>
        <p:sp>
          <p:nvSpPr>
            <p:cNvPr id="943132" name="Line 28"/>
            <p:cNvSpPr>
              <a:spLocks noChangeShapeType="1"/>
            </p:cNvSpPr>
            <p:nvPr/>
          </p:nvSpPr>
          <p:spPr bwMode="auto">
            <a:xfrm>
              <a:off x="4332" y="2840"/>
              <a:ext cx="0" cy="49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133" name="Line 29"/>
            <p:cNvSpPr>
              <a:spLocks noChangeShapeType="1"/>
            </p:cNvSpPr>
            <p:nvPr/>
          </p:nvSpPr>
          <p:spPr bwMode="auto">
            <a:xfrm flipH="1">
              <a:off x="3923" y="3339"/>
              <a:ext cx="409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0"/>
          <p:cNvGrpSpPr/>
          <p:nvPr/>
        </p:nvGrpSpPr>
        <p:grpSpPr bwMode="auto">
          <a:xfrm rot="16200000" flipV="1">
            <a:off x="1834357" y="1875631"/>
            <a:ext cx="166688" cy="828675"/>
            <a:chOff x="3923" y="2840"/>
            <a:chExt cx="409" cy="499"/>
          </a:xfrm>
        </p:grpSpPr>
        <p:sp>
          <p:nvSpPr>
            <p:cNvPr id="943135" name="Line 31"/>
            <p:cNvSpPr>
              <a:spLocks noChangeShapeType="1"/>
            </p:cNvSpPr>
            <p:nvPr/>
          </p:nvSpPr>
          <p:spPr bwMode="auto">
            <a:xfrm>
              <a:off x="4332" y="2840"/>
              <a:ext cx="0" cy="49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136" name="Line 32"/>
            <p:cNvSpPr>
              <a:spLocks noChangeShapeType="1"/>
            </p:cNvSpPr>
            <p:nvPr/>
          </p:nvSpPr>
          <p:spPr bwMode="auto">
            <a:xfrm flipH="1">
              <a:off x="3923" y="3339"/>
              <a:ext cx="409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3"/>
          <p:cNvGrpSpPr/>
          <p:nvPr/>
        </p:nvGrpSpPr>
        <p:grpSpPr bwMode="auto">
          <a:xfrm flipH="1">
            <a:off x="1477963" y="4065588"/>
            <a:ext cx="874712" cy="120650"/>
            <a:chOff x="3923" y="2840"/>
            <a:chExt cx="409" cy="499"/>
          </a:xfrm>
        </p:grpSpPr>
        <p:sp>
          <p:nvSpPr>
            <p:cNvPr id="943138" name="Line 34"/>
            <p:cNvSpPr>
              <a:spLocks noChangeShapeType="1"/>
            </p:cNvSpPr>
            <p:nvPr/>
          </p:nvSpPr>
          <p:spPr bwMode="auto">
            <a:xfrm>
              <a:off x="4332" y="2840"/>
              <a:ext cx="0" cy="499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139" name="Line 35"/>
            <p:cNvSpPr>
              <a:spLocks noChangeShapeType="1"/>
            </p:cNvSpPr>
            <p:nvPr/>
          </p:nvSpPr>
          <p:spPr bwMode="auto">
            <a:xfrm flipH="1">
              <a:off x="3923" y="3339"/>
              <a:ext cx="409" cy="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rou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9"/>
          <p:cNvGrpSpPr/>
          <p:nvPr/>
        </p:nvGrpSpPr>
        <p:grpSpPr bwMode="auto">
          <a:xfrm>
            <a:off x="2844800" y="5373688"/>
            <a:ext cx="3960813" cy="577850"/>
            <a:chOff x="1791" y="3474"/>
            <a:chExt cx="2495" cy="364"/>
          </a:xfrm>
        </p:grpSpPr>
        <p:cxnSp>
          <p:nvCxnSpPr>
            <p:cNvPr id="943141" name="AutoShape 37"/>
            <p:cNvCxnSpPr>
              <a:cxnSpLocks noChangeShapeType="1"/>
              <a:stCxn id="943117" idx="2"/>
              <a:endCxn id="943119" idx="0"/>
            </p:cNvCxnSpPr>
            <p:nvPr/>
          </p:nvCxnSpPr>
          <p:spPr bwMode="auto">
            <a:xfrm rot="5400000">
              <a:off x="2233" y="3032"/>
              <a:ext cx="364" cy="1247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FF00"/>
              </a:solidFill>
              <a:miter lim="800000"/>
              <a:tailEnd type="triangle" w="med" len="med"/>
            </a:ln>
            <a:effectLst/>
          </p:spPr>
        </p:cxnSp>
        <p:cxnSp>
          <p:nvCxnSpPr>
            <p:cNvPr id="943142" name="AutoShape 38"/>
            <p:cNvCxnSpPr>
              <a:cxnSpLocks noChangeShapeType="1"/>
              <a:stCxn id="943117" idx="2"/>
              <a:endCxn id="943118" idx="0"/>
            </p:cNvCxnSpPr>
            <p:nvPr/>
          </p:nvCxnSpPr>
          <p:spPr bwMode="auto">
            <a:xfrm rot="16200000" flipH="1">
              <a:off x="3480" y="3032"/>
              <a:ext cx="364" cy="1248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FFFF00"/>
              </a:solidFill>
              <a:miter lim="800000"/>
              <a:tailEnd type="triangle" w="med" len="med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3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3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4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4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4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4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4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4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4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4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4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4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8" grpId="0" animBg="1"/>
      <p:bldP spid="943109" grpId="0" animBg="1"/>
      <p:bldP spid="943110" grpId="0" animBg="1"/>
      <p:bldP spid="943111" grpId="0" animBg="1"/>
      <p:bldP spid="943112" grpId="0" animBg="1"/>
      <p:bldP spid="943113" grpId="0" animBg="1"/>
      <p:bldP spid="943114" grpId="0" animBg="1"/>
      <p:bldP spid="943115" grpId="0" animBg="1"/>
      <p:bldP spid="943116" grpId="0" animBg="1"/>
      <p:bldP spid="943117" grpId="0" animBg="1"/>
      <p:bldP spid="943118" grpId="0" animBg="1"/>
      <p:bldP spid="943119" grpId="0" animBg="1"/>
      <p:bldP spid="943120" grpId="0" animBg="1"/>
      <p:bldP spid="943121" grpId="0" animBg="1"/>
      <p:bldP spid="943126" grpId="0" animBg="1"/>
      <p:bldP spid="943127" grpId="0" animBg="1"/>
      <p:bldP spid="943128" grpId="0" animBg="1"/>
      <p:bldP spid="9431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3280" y="2037715"/>
            <a:ext cx="5846763" cy="36004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、专题地图的编制过程和方法</a:t>
            </a:r>
            <a:endParaRPr lang="zh-CN" alt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、地理底图的编制</a:t>
            </a:r>
            <a:endParaRPr lang="zh-CN" alt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、专题地图的资料处理</a:t>
            </a:r>
            <a:endParaRPr lang="zh-CN" alt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、表示方法的选择和图例设计</a:t>
            </a:r>
            <a:endParaRPr lang="en-US" altLang="zh-CN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6" name="矩形 5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7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517" name="Picture 5" descr="001d0f113cd90d3a925b0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00300" y="1989455"/>
            <a:ext cx="4347845" cy="4725035"/>
          </a:xfrm>
          <a:prstGeom prst="rect">
            <a:avLst/>
          </a:prstGeom>
          <a:noFill/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2、影像地图编制的基本过程和方法</a:t>
            </a:r>
            <a:endParaRPr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541" name="Picture 5" descr="6271147_962188"/>
          <p:cNvPicPr>
            <a:picLocks noChangeAspect="1" noChangeArrowheads="1"/>
          </p:cNvPicPr>
          <p:nvPr/>
        </p:nvPicPr>
        <p:blipFill>
          <a:blip r:embed="rId1" cstate="print"/>
          <a:srcRect l="9711" r="24934" b="17632"/>
          <a:stretch>
            <a:fillRect/>
          </a:stretch>
        </p:blipFill>
        <p:spPr bwMode="auto">
          <a:xfrm>
            <a:off x="831850" y="1985645"/>
            <a:ext cx="7458710" cy="477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2、影像地图编制的基本过程和方法</a:t>
            </a:r>
            <a:endParaRPr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9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9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565" name="Picture 5" descr="2011mapimg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23645" y="1993900"/>
            <a:ext cx="6911340" cy="476758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2、影像地图编制的基本过程和方法</a:t>
            </a:r>
            <a:endParaRPr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589" name="Picture 5" descr="001d7d517fa60f7680704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63040" y="1962785"/>
            <a:ext cx="6366510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107305" y="806450"/>
            <a:ext cx="4038600" cy="821055"/>
          </a:xfrm>
        </p:spPr>
        <p:txBody>
          <a:bodyPr/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一、专题地图的编制过程和方法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010" y="1489075"/>
            <a:ext cx="7972425" cy="781050"/>
          </a:xfrm>
        </p:spPr>
        <p:txBody>
          <a:bodyPr/>
          <a:p>
            <a:r>
              <a:rPr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2、影像地图编制的基本过程和方法</a:t>
            </a:r>
            <a:endParaRPr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如何获取影像数据？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638810" y="2401570"/>
            <a:ext cx="8001000" cy="928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/>
              <a:t>西部计划新疆学生分布示例图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23925" y="1484948"/>
            <a:ext cx="3810000" cy="762000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地理底图的作用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32598" y="2455545"/>
            <a:ext cx="6097587" cy="26987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 建立专题地图的“骨架”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 转绘专题内容的控制基础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 更深入的提取专题地图的信息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二、地理底图的编制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5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5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3" grpId="0" autoUpdateAnimBg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5023" y="1627505"/>
            <a:ext cx="4592637" cy="433388"/>
          </a:xfrm>
        </p:spPr>
        <p:txBody>
          <a:bodyPr/>
          <a:lstStyle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地理底图的内容和类型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38860" y="2268538"/>
            <a:ext cx="7543800" cy="2735262"/>
          </a:xfrm>
        </p:spPr>
        <p:txBody>
          <a:bodyPr/>
          <a:lstStyle/>
          <a:p>
            <a:pPr marL="1812925" indent="-1812925">
              <a:lnSpc>
                <a:spcPct val="90000"/>
              </a:lnSpc>
            </a:pP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6030" indent="-1256030" defTabSz="0">
              <a:lnSpc>
                <a:spcPct val="90000"/>
              </a:lnSpc>
              <a:tabLst>
                <a:tab pos="1253490" algn="l"/>
              </a:tabLst>
            </a:pP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工作底图</a:t>
            </a:r>
            <a:r>
              <a:rPr lang="en-US" altLang="zh-CN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内容详细，利于专题内容转绘，国家基本比例尺地形图常作为工作底图。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12925" indent="-1812925">
              <a:lnSpc>
                <a:spcPct val="90000"/>
              </a:lnSpc>
            </a:pP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78255" indent="-1278255">
              <a:lnSpc>
                <a:spcPct val="90000"/>
              </a:lnSpc>
            </a:pP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出版底图：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内容简略，主要作用是体现专题内容与有关地理要素的相互关系。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二、地理底图的编制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6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6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8530" y="1397318"/>
            <a:ext cx="4191000" cy="609600"/>
          </a:xfrm>
        </p:spPr>
        <p:txBody>
          <a:bodyPr/>
          <a:lstStyle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地理底图编制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2105" y="2499360"/>
            <a:ext cx="6889115" cy="2376805"/>
          </a:xfrm>
        </p:spPr>
        <p:txBody>
          <a:bodyPr/>
          <a:lstStyle/>
          <a:p>
            <a:pPr>
              <a:lnSpc>
                <a:spcPct val="145000"/>
              </a:lnSpc>
              <a:buFont typeface="Wingdings" panose="05000000000000000000" charset="0"/>
              <a:buChar char="p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地理底图是专题底图的地理基础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45000"/>
              </a:lnSpc>
              <a:buFont typeface="Wingdings" panose="05000000000000000000" charset="0"/>
              <a:buChar char="p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内容选取过少作用难以发挥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45000"/>
              </a:lnSpc>
              <a:buFont typeface="Wingdings" panose="05000000000000000000" charset="0"/>
              <a:buChar char="p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内容过于繁杂，会干扰主题内容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45000"/>
              </a:lnSpc>
              <a:buFont typeface="Wingdings" panose="05000000000000000000" charset="0"/>
              <a:buChar char="p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两种情况都会影响易读性及专题地图的整体效果。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二、地理底图的编制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0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822643" y="2104708"/>
            <a:ext cx="6705600" cy="533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底图编制必须注意的问题： 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759143" y="2627630"/>
            <a:ext cx="8102600" cy="310769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>
            <a:spAutoFit/>
          </a:bodyPr>
          <a:lstStyle/>
          <a:p>
            <a:pPr marL="482600" indent="-482600" eaLnBrk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(1)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专题内容较多或编制时间较紧迫时，可考虑直接选用相应比例尺的</a:t>
            </a:r>
            <a:r>
              <a:rPr lang="zh-CN" altLang="en-US" sz="20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国家基本比例尺地形图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作为基础底图。</a:t>
            </a: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82600" indent="-482600" eaLnBrk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82600" indent="-482600" eaLnBrk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(2)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工作底图编制应尽早进行，初稿需经缜密的校审，并须在正式编制专题图之前将其交付编图人员使用。</a:t>
            </a: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82600" indent="-482600" eaLnBrk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82600" indent="-482600" eaLnBrk="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(3)</a:t>
            </a: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底图符号和注记的规格不宜繁杂，在保证精度前提下，图形综合宜适当加大。颜色宜浅淡，色数要少，工作底图更以单色（如浅蓝、钢灰、淡棕）为好。</a:t>
            </a:r>
            <a:endParaRPr lang="zh-CN" altLang="en-US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7490" name="Rectangle 2"/>
          <p:cNvSpPr>
            <a:spLocks noGrp="1" noChangeArrowheads="1"/>
          </p:cNvSpPr>
          <p:nvPr/>
        </p:nvSpPr>
        <p:spPr>
          <a:xfrm>
            <a:off x="938530" y="1397318"/>
            <a:ext cx="41910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地理底图编制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二、地理底图的编制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autoUpdateAnimBg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8530" y="3106420"/>
            <a:ext cx="7851775" cy="8915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47490" name="Rectangle 2"/>
          <p:cNvSpPr>
            <a:spLocks noGrp="1" noChangeArrowheads="1"/>
          </p:cNvSpPr>
          <p:nvPr/>
        </p:nvSpPr>
        <p:spPr>
          <a:xfrm>
            <a:off x="938530" y="1397318"/>
            <a:ext cx="41910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地理底图编制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二、地理底图的编制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4105" y="1396365"/>
            <a:ext cx="2875915" cy="833120"/>
          </a:xfrm>
        </p:spPr>
        <p:txBody>
          <a:bodyPr/>
          <a:lstStyle/>
          <a:p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概念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820" y="2414270"/>
            <a:ext cx="8165465" cy="21793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地图编制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是指利用已有的各种地图资料，在室内编绘新图并且进行复制的完整工艺过程。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zh-CN" altLang="en-US" sz="2000" smtClean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地图编制的方法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可以分为常规技术编制、计算机辅助制图编制。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6" name="矩形 5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7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6775" y="1740535"/>
            <a:ext cx="7416800" cy="4103688"/>
          </a:xfrm>
        </p:spPr>
        <p:txBody>
          <a:bodyPr/>
          <a:lstStyle/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）专题地图数据类型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地图数据、影像数据、实测数据和统计数据、文字资料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）专题地图数据的处理</a:t>
            </a:r>
            <a:endParaRPr lang="zh-CN" altLang="en-US" sz="24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地图数据处理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：改变分类、改变数量指标、改变表示方法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影像数据处理：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几何纠正、影像增强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实测与统计数据处理：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分类与分级</a:t>
            </a:r>
            <a:r>
              <a:rPr lang="zh-CN" alt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endParaRPr lang="zh-CN" alt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6722" name="Rectangle 2"/>
          <p:cNvSpPr>
            <a:spLocks noGrp="1" noChangeArrowheads="1"/>
          </p:cNvSpPr>
          <p:nvPr/>
        </p:nvSpPr>
        <p:spPr>
          <a:xfrm>
            <a:off x="5107305" y="806450"/>
            <a:ext cx="4038600" cy="821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三、专题地图的资料处理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4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4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4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4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44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81" name="Rectangle 5"/>
          <p:cNvSpPr>
            <a:spLocks noChangeArrowheads="1"/>
          </p:cNvSpPr>
          <p:nvPr/>
        </p:nvSpPr>
        <p:spPr bwMode="auto">
          <a:xfrm>
            <a:off x="3085783" y="2406333"/>
            <a:ext cx="2789237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一、表示方法选择</a:t>
            </a:r>
            <a:r>
              <a:rPr lang="zh-CN" altLang="en-AU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6183" name="Rectangle 7"/>
          <p:cNvSpPr>
            <a:spLocks noChangeArrowheads="1"/>
          </p:cNvSpPr>
          <p:nvPr/>
        </p:nvSpPr>
        <p:spPr bwMode="auto">
          <a:xfrm>
            <a:off x="3085783" y="3582670"/>
            <a:ext cx="2022475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二、图例设计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75323" y="1565910"/>
            <a:ext cx="2789237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一、表示方法选择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9251" name="Text Box 3"/>
          <p:cNvSpPr txBox="1">
            <a:spLocks noChangeArrowheads="1"/>
          </p:cNvSpPr>
          <p:nvPr/>
        </p:nvSpPr>
        <p:spPr bwMode="auto">
          <a:xfrm>
            <a:off x="543878" y="2620645"/>
            <a:ext cx="8243887" cy="163004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>
              <a:lnSpc>
                <a:spcPts val="4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kumimoji="1" lang="en-US" altLang="zh-CN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影响因素：</a:t>
            </a:r>
            <a:r>
              <a:rPr kumimoji="1"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表示现象的分布性质、专题要素表示的量化程度和数量特征、专题要素类型及其组合形式、地图用途、制图区域特点和地图比例尺等。</a:t>
            </a:r>
            <a:endParaRPr kumimoji="1"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9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9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692468" y="2296160"/>
            <a:ext cx="8137525" cy="3290888"/>
            <a:chOff x="476" y="2024"/>
            <a:chExt cx="5126" cy="2073"/>
          </a:xfrm>
        </p:grpSpPr>
        <p:pic>
          <p:nvPicPr>
            <p:cNvPr id="986117" name="Picture 5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76" y="2024"/>
              <a:ext cx="5126" cy="20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986118" name="Rectangle 6"/>
            <p:cNvSpPr>
              <a:spLocks noChangeArrowheads="1"/>
            </p:cNvSpPr>
            <p:nvPr/>
          </p:nvSpPr>
          <p:spPr bwMode="auto">
            <a:xfrm>
              <a:off x="1927" y="2040"/>
              <a:ext cx="590" cy="18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5910"/>
            <a:ext cx="2789237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一、表示方法选择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145" y="2257425"/>
            <a:ext cx="7972425" cy="27882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表示方法选择遵循原则：</a:t>
            </a:r>
            <a:endParaRPr lang="zh-CN" altLang="en-US" sz="200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、应采用恰当的表示方法和整饰方法，明显突出地反映地图主题内容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、表示方法的选择应与地图内容的概括程度相适应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、应充分利用点状、线状和面状符号的配合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5910"/>
            <a:ext cx="2789237" cy="4572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一、表示方法选择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4323"/>
            <a:ext cx="370332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algn="l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二、专题地图的图例设计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63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52805" y="2141855"/>
            <a:ext cx="7985125" cy="3851275"/>
          </a:xfrm>
        </p:spPr>
        <p:txBody>
          <a:bodyPr/>
          <a:p>
            <a:r>
              <a:rPr lang="zh-CN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图例设计应遵循以下原则：</a:t>
            </a:r>
            <a:endParaRPr lang="en-US" altLang="zh-CN" sz="2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）图例要素的完备性：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图例内容应包含地图上出现的所有符号、颜色与注记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）图例符号的一致性：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图例中的符号图形、颜色和大小等应严格地同地图主图中所使用的符号保持一致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）图例说明的确切性：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图例的说明性文字应简洁、明确和唯一，并体现出适当的文学艺术特点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）图例的内容编排要符合其所代表事象的内在逻辑性</a:t>
            </a:r>
            <a:endParaRPr lang="zh-CN" altLang="en-US" sz="2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3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3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3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3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3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3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3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613" name="Picture 5" descr="10026623_160011126000_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69010" y="2298065"/>
            <a:ext cx="3143885" cy="3822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64614" name="Picture 6"/>
          <p:cNvPicPr>
            <a:picLocks noChangeAspect="1" noChangeArrowheads="1"/>
          </p:cNvPicPr>
          <p:nvPr/>
        </p:nvPicPr>
        <p:blipFill>
          <a:blip r:embed="rId2" cstate="print"/>
          <a:srcRect l="1318" t="821" r="1129" b="656"/>
          <a:stretch>
            <a:fillRect/>
          </a:stretch>
        </p:blipFill>
        <p:spPr bwMode="auto">
          <a:xfrm>
            <a:off x="5217160" y="2299970"/>
            <a:ext cx="3143885" cy="3822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4323"/>
            <a:ext cx="370332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algn="l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二、专题地图的图例设计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2043" y="2096453"/>
            <a:ext cx="2922587" cy="928687"/>
          </a:xfrm>
        </p:spPr>
        <p:txBody>
          <a:bodyPr/>
          <a:lstStyle/>
          <a:p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常见的图例：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61485" y="2252345"/>
            <a:ext cx="3326130" cy="337756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单一图例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组合图例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真形图例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情境图例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整体图例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分解图例</a:t>
            </a:r>
            <a:endParaRPr lang="zh-CN" alt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4323"/>
            <a:ext cx="370332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algn="l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二、专题地图的图例设计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 bwMode="auto">
          <a:xfrm>
            <a:off x="1875790" y="2364740"/>
            <a:ext cx="5396230" cy="3802380"/>
            <a:chOff x="703" y="890"/>
            <a:chExt cx="4808" cy="3061"/>
          </a:xfrm>
        </p:grpSpPr>
        <p:pic>
          <p:nvPicPr>
            <p:cNvPr id="961540" name="Picture 4" descr="IMG20150614083250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3" y="890"/>
              <a:ext cx="4808" cy="3061"/>
            </a:xfrm>
            <a:prstGeom prst="rect">
              <a:avLst/>
            </a:prstGeom>
            <a:noFill/>
          </p:spPr>
        </p:pic>
        <p:sp>
          <p:nvSpPr>
            <p:cNvPr id="961541" name="Rectangle 5"/>
            <p:cNvSpPr>
              <a:spLocks noChangeArrowheads="1"/>
            </p:cNvSpPr>
            <p:nvPr/>
          </p:nvSpPr>
          <p:spPr bwMode="auto">
            <a:xfrm>
              <a:off x="1020" y="1026"/>
              <a:ext cx="4173" cy="2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4323"/>
            <a:ext cx="370332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algn="l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二、专题地图的图例设计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516" name="Picture 4" descr="QQ图片20150614083548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82003" y="2572385"/>
            <a:ext cx="7920037" cy="30226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</p:pic>
      <p:sp>
        <p:nvSpPr>
          <p:cNvPr id="949250" name="Rectangle 2"/>
          <p:cNvSpPr>
            <a:spLocks noChangeArrowheads="1"/>
          </p:cNvSpPr>
          <p:nvPr/>
        </p:nvSpPr>
        <p:spPr bwMode="auto">
          <a:xfrm>
            <a:off x="692468" y="1564323"/>
            <a:ext cx="370332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algn="l"/>
            <a:r>
              <a:rPr lang="zh-CN" altLang="en-US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二、专题地图的图例设计</a:t>
            </a:r>
            <a:r>
              <a:rPr lang="zh-CN" altLang="en-AU" sz="24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AU" sz="24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2665"/>
            <a:ext cx="9144000" cy="525087"/>
            <a:chOff x="793" y="5316874"/>
            <a:chExt cx="9144001" cy="525551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2432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§6.4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表示方法的选择和图例设计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5377406" y="531687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05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868" name="Rectangle 4"/>
          <p:cNvSpPr>
            <a:spLocks noGrp="1" noRot="1" noChangeArrowheads="1"/>
          </p:cNvSpPr>
          <p:nvPr>
            <p:ph type="body" idx="1"/>
          </p:nvPr>
        </p:nvSpPr>
        <p:spPr>
          <a:xfrm>
            <a:off x="1196340" y="1667510"/>
            <a:ext cx="6755130" cy="4321175"/>
          </a:xfrm>
          <a:noFill/>
        </p:spPr>
        <p:txBody>
          <a:bodyPr/>
          <a:lstStyle/>
          <a:p>
            <a:r>
              <a:rPr lang="zh-CN" altLang="en-US" sz="20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专题地图编制的原则</a:t>
            </a:r>
            <a:endParaRPr lang="zh-CN" altLang="en-US" sz="2000" b="1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遵循普通地图编制的一般原则，及</a:t>
            </a:r>
            <a:endParaRPr lang="zh-CN" alt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严密的科学性</a:t>
            </a:r>
            <a:endParaRPr lang="zh-CN" alt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高度的综合性</a:t>
            </a:r>
            <a:endParaRPr lang="zh-CN" alt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精美的艺术性</a:t>
            </a:r>
            <a:endParaRPr lang="zh-CN" alt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较强的实用性</a:t>
            </a:r>
            <a:endParaRPr lang="zh-CN" alt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6" name="矩形 5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7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2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2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2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2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2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2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2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2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7422" y="2928934"/>
            <a:ext cx="5686439" cy="928685"/>
          </a:xfrm>
        </p:spPr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实验二：专题地图内容设计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8680" y="1438275"/>
            <a:ext cx="8001000" cy="580390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、实验目的和内容</a:t>
            </a:r>
            <a:endParaRPr lang="zh-CN" alt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8765" y="2267585"/>
            <a:ext cx="6184900" cy="364363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掌握专题地图内容设计的流程和方法；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了解各种专题地图的信息源；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掌握专题地图资料处理方法；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掌握各种地图符号设计方法；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能够熟练撰写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专题地图编辑设计书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会使用相关软件制作专题地图。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912490"/>
            <a:ext cx="9144000" cy="525646"/>
            <a:chOff x="793" y="5356734"/>
            <a:chExt cx="9144001" cy="526110"/>
          </a:xfrm>
        </p:grpSpPr>
        <p:sp>
          <p:nvSpPr>
            <p:cNvPr id="18" name="矩形 17"/>
            <p:cNvSpPr/>
            <p:nvPr/>
          </p:nvSpPr>
          <p:spPr bwMode="auto">
            <a:xfrm>
              <a:off x="654525" y="5356734"/>
              <a:ext cx="6048376" cy="522431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实验二：专题地图内容设计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4946241" y="536009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5170" y="2103113"/>
            <a:ext cx="8258175" cy="335758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学生每组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人；</a:t>
            </a:r>
            <a:endParaRPr lang="zh-CN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地图资料、文字资料、数据底图资料、社会经济和自然地理资料收集</a:t>
            </a:r>
            <a:endParaRPr lang="en-US" altLang="zh-CN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计算器、稿纸等用具。</a:t>
            </a:r>
            <a:endParaRPr lang="zh-CN" altLang="en-US" sz="2000" dirty="0" smtClean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8680" y="1438275"/>
            <a:ext cx="8001000" cy="580390"/>
          </a:xfrm>
        </p:spPr>
        <p:txBody>
          <a:bodyPr/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、实验准备</a:t>
            </a:r>
            <a:endParaRPr lang="zh-CN" alt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912490"/>
            <a:ext cx="9144000" cy="525646"/>
            <a:chOff x="793" y="5356734"/>
            <a:chExt cx="9144001" cy="526110"/>
          </a:xfrm>
        </p:grpSpPr>
        <p:sp>
          <p:nvSpPr>
            <p:cNvPr id="18" name="矩形 17"/>
            <p:cNvSpPr/>
            <p:nvPr/>
          </p:nvSpPr>
          <p:spPr bwMode="auto">
            <a:xfrm>
              <a:off x="654525" y="5356734"/>
              <a:ext cx="6048376" cy="522431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实验二：专题地图内容设计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4946241" y="536009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31" y="2214880"/>
            <a:ext cx="8258175" cy="364331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分析研究编图资科，确定资科的使用程度和加工处理的方法；</a:t>
            </a:r>
            <a:endParaRPr lang="zh-CN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研究专题内容与区域地理的联系与特点；</a:t>
            </a:r>
            <a:endParaRPr lang="zh-CN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根据编图目的进行初步的地图设计工作，经过一些试验，把设计中的有关项目给予明确；</a:t>
            </a:r>
            <a:endParaRPr lang="zh-CN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将初步设计研究的成果，写出</a:t>
            </a:r>
            <a:r>
              <a:rPr lang="zh-CN" altLang="en-US" sz="2000" dirty="0" smtClean="0">
                <a:solidFill>
                  <a:srgbClr val="FFFF00"/>
                </a:solidFill>
              </a:rPr>
              <a:t>地图编辑设计书。</a:t>
            </a:r>
            <a:endParaRPr lang="zh-CN" alt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68680" y="1438275"/>
            <a:ext cx="8001000" cy="580390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、实验步骤</a:t>
            </a:r>
            <a:endParaRPr lang="zh-CN" alt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1588" y="912490"/>
            <a:ext cx="9144000" cy="525646"/>
            <a:chOff x="793" y="5356734"/>
            <a:chExt cx="9144001" cy="526110"/>
          </a:xfrm>
        </p:grpSpPr>
        <p:sp>
          <p:nvSpPr>
            <p:cNvPr id="8" name="矩形 7"/>
            <p:cNvSpPr/>
            <p:nvPr/>
          </p:nvSpPr>
          <p:spPr bwMode="auto">
            <a:xfrm>
              <a:off x="654525" y="5356734"/>
              <a:ext cx="6048376" cy="522431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实验二：专题地图内容设计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" name="直接连接符 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矩形 9"/>
            <p:cNvSpPr/>
            <p:nvPr/>
          </p:nvSpPr>
          <p:spPr bwMode="auto">
            <a:xfrm>
              <a:off x="4946241" y="536009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250" y="1143001"/>
            <a:ext cx="8001000" cy="92868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设计书应包括下列具体内容：</a:t>
            </a:r>
            <a:b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825" y="1857389"/>
            <a:ext cx="7972425" cy="47148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地图的主题、内容、用途。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图幅范围、比例尺、投影、开本。 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使用的基本资料、补充资料，参考资料。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资料加工和处理的基本方法；数据资料的统计方法及分类、分组的规定；图像资料的运用等。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专题内容在图上的表现形式。选择表示方法，设计符号系统及制作图例。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专题内容的地图概括。根据所设计地图的内容作具体规定，对点、线、面要素的选择、简化、分类、合并等方面提出具体要求等。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选择编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稿底图，确定成图底图的内容和综合取舍的程度，设计底图各要素的表示方法及符号系统。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设计图画配置方案：在地图幅面上如何安排图名、图例、主图、附图、附表、比例尺、图廓．做到既合理使用幅面．又能突出主题。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6895" y="2181218"/>
            <a:ext cx="5214974" cy="285752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撰写一份</a:t>
            </a:r>
            <a:r>
              <a:rPr lang="en-US" altLang="zh-C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《</a:t>
            </a:r>
            <a:r>
              <a:rPr lang="zh-CN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专题地图编辑书</a:t>
            </a:r>
            <a:r>
              <a:rPr lang="en-US" altLang="zh-C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》</a:t>
            </a:r>
            <a:endParaRPr lang="en-US" altLang="zh-C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提交一幅</a:t>
            </a:r>
            <a:r>
              <a:rPr lang="zh-CN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</a:t>
            </a:r>
            <a:endParaRPr lang="zh-CN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250000"/>
              </a:lnSpc>
            </a:pP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68680" y="1438275"/>
            <a:ext cx="8001000" cy="580390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、实验成果</a:t>
            </a:r>
            <a:endParaRPr lang="zh-CN" alt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588" y="912490"/>
            <a:ext cx="9144000" cy="525646"/>
            <a:chOff x="793" y="5356734"/>
            <a:chExt cx="9144001" cy="526110"/>
          </a:xfrm>
        </p:grpSpPr>
        <p:sp>
          <p:nvSpPr>
            <p:cNvPr id="12" name="矩形 11"/>
            <p:cNvSpPr/>
            <p:nvPr/>
          </p:nvSpPr>
          <p:spPr bwMode="auto">
            <a:xfrm>
              <a:off x="654525" y="5356734"/>
              <a:ext cx="6048376" cy="522431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实验二：专题地图内容设计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" name="直接连接符 12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矩形 13"/>
            <p:cNvSpPr/>
            <p:nvPr/>
          </p:nvSpPr>
          <p:spPr bwMode="auto">
            <a:xfrm>
              <a:off x="4946241" y="536009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1545" y="2106295"/>
            <a:ext cx="7347585" cy="2936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注意符号大小与色彩在视觉感受上的影响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大面积填色时使用浅淡的颜色，小图斑使用较深的颜色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(3)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内容复杂的地图，采用多层平面表示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注记的大小与排列方式需经反复试验确定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外图廓的整饰应采用复式线划或彩色花纹花边。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4"/>
          <p:cNvSpPr>
            <a:spLocks noGrp="1"/>
          </p:cNvSpPr>
          <p:nvPr/>
        </p:nvSpPr>
        <p:spPr>
          <a:xfrm>
            <a:off x="868680" y="1438275"/>
            <a:ext cx="8001000" cy="5803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zh-CN" alt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、地图整饰注意事项</a:t>
            </a:r>
            <a:endParaRPr lang="zh-CN" alt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588" y="912490"/>
            <a:ext cx="9144000" cy="525646"/>
            <a:chOff x="793" y="5356734"/>
            <a:chExt cx="9144001" cy="526110"/>
          </a:xfrm>
        </p:grpSpPr>
        <p:sp>
          <p:nvSpPr>
            <p:cNvPr id="12" name="矩形 11"/>
            <p:cNvSpPr/>
            <p:nvPr/>
          </p:nvSpPr>
          <p:spPr bwMode="auto">
            <a:xfrm>
              <a:off x="654525" y="5356734"/>
              <a:ext cx="6048376" cy="522431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实验二：专题地图内容设计</a:t>
              </a:r>
              <a:endParaRPr lang="zh-CN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" name="直接连接符 12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矩形 13"/>
            <p:cNvSpPr/>
            <p:nvPr/>
          </p:nvSpPr>
          <p:spPr bwMode="auto">
            <a:xfrm>
              <a:off x="4946241" y="5360094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2661920"/>
            <a:ext cx="8001000" cy="928688"/>
          </a:xfrm>
        </p:spPr>
        <p:txBody>
          <a:bodyPr/>
          <a:p>
            <a:pPr algn="ctr"/>
            <a:r>
              <a:rPr lang="zh-CN" altLang="en-US" sz="3600" b="1"/>
              <a:t>往届学生作品赏析</a:t>
            </a:r>
            <a:endParaRPr lang="zh-CN" altLang="en-US" sz="3600" b="1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68313" y="836613"/>
            <a:ext cx="8386762" cy="6021387"/>
            <a:chOff x="467544" y="836712"/>
            <a:chExt cx="8387217" cy="6021288"/>
          </a:xfrm>
        </p:grpSpPr>
        <p:pic>
          <p:nvPicPr>
            <p:cNvPr id="5123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7544" y="836712"/>
              <a:ext cx="8387217" cy="60212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5436096" y="6453336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1258888" y="836613"/>
            <a:ext cx="6640512" cy="6030912"/>
            <a:chOff x="1028700" y="-9525"/>
            <a:chExt cx="7086600" cy="6877050"/>
          </a:xfrm>
        </p:grpSpPr>
        <p:pic>
          <p:nvPicPr>
            <p:cNvPr id="6147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8700" y="-9525"/>
              <a:ext cx="7086600" cy="68770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8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6300192" y="6165304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315" y="1397635"/>
            <a:ext cx="8001000" cy="928688"/>
          </a:xfrm>
        </p:spPr>
        <p:txBody>
          <a:bodyPr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专题地图设计要求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4837" y="2574602"/>
            <a:ext cx="8001056" cy="29289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</a:t>
            </a: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突出地图主题，使编制目的明确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在选择底图要素时，要舍弃与主题无关的要素。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6" name="矩形 5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7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873125"/>
            <a:ext cx="7796212" cy="5962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885825"/>
            <a:ext cx="9144000" cy="59642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827088" y="908050"/>
            <a:ext cx="7632700" cy="5949950"/>
            <a:chOff x="827584" y="908720"/>
            <a:chExt cx="7632848" cy="5949280"/>
          </a:xfrm>
        </p:grpSpPr>
        <p:pic>
          <p:nvPicPr>
            <p:cNvPr id="9219" name="图片 3"/>
            <p:cNvPicPr>
              <a:picLocks noChangeAspect="1"/>
            </p:cNvPicPr>
            <p:nvPr/>
          </p:nvPicPr>
          <p:blipFill>
            <a:blip r:embed="rId1"/>
            <a:srcRect l="11414" t="8788" r="10625" b="6560"/>
            <a:stretch>
              <a:fillRect/>
            </a:stretch>
          </p:blipFill>
          <p:spPr>
            <a:xfrm>
              <a:off x="827584" y="908720"/>
              <a:ext cx="7632848" cy="585956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220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6516216" y="6497960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3850" y="836613"/>
            <a:ext cx="8496300" cy="6121400"/>
            <a:chOff x="323528" y="836712"/>
            <a:chExt cx="8496944" cy="6120680"/>
          </a:xfrm>
        </p:grpSpPr>
        <p:pic>
          <p:nvPicPr>
            <p:cNvPr id="10243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3528" y="836712"/>
              <a:ext cx="8496944" cy="600696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244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6588224" y="6597352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889000"/>
            <a:ext cx="7956550" cy="5967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" y="981075"/>
            <a:ext cx="9144000" cy="542925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323850" y="836613"/>
            <a:ext cx="8640763" cy="6035675"/>
            <a:chOff x="323528" y="836711"/>
            <a:chExt cx="8640960" cy="6035449"/>
          </a:xfrm>
        </p:grpSpPr>
        <p:pic>
          <p:nvPicPr>
            <p:cNvPr id="13315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3528" y="836711"/>
              <a:ext cx="8640960" cy="603544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6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7380312" y="6485744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836613"/>
            <a:ext cx="8424862" cy="5921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88" y="828675"/>
            <a:ext cx="8707437" cy="6021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1438"/>
            <a:ext cx="9144000" cy="463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35" y="2392680"/>
            <a:ext cx="8286750" cy="359537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</a:t>
            </a: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资料的完整性和精确性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由于行政范围的变化，经济资料往往不够完整，需要将资料订正，使之与图上的行政范围吻合。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经济地图一般都是反映同一时期的经济现象，所用的经济资料必须是同一时期的。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选择资料的时期尽可能具有代表性，从而能更好地反映经济现象的特征。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502315" y="1397635"/>
            <a:ext cx="8001000" cy="928688"/>
          </a:xfrm>
        </p:spPr>
        <p:txBody>
          <a:bodyPr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专题地图设计要求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1550"/>
            <a:ext cx="9144000" cy="5553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736600"/>
            <a:ext cx="8713788" cy="6121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1438"/>
            <a:ext cx="9144000" cy="4819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2513"/>
            <a:ext cx="9144000" cy="5372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050"/>
            <a:ext cx="9144000" cy="5780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196975"/>
            <a:ext cx="9144000" cy="514350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246188"/>
            <a:ext cx="9144000" cy="5062537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13" y="862013"/>
            <a:ext cx="8475662" cy="59959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6613"/>
            <a:ext cx="9174163" cy="5976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88" y="860425"/>
            <a:ext cx="8993187" cy="5949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1195" y="2326640"/>
            <a:ext cx="8215630" cy="333629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(3)</a:t>
            </a: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指标的统一性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编制专题地图所采用的指标应当完全统一，才有可比性，不能在一幅图上某些地方用产量指标，另一些地方用产值指标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在确定分类、分级的数量指标时，还要考虑能够客观反映现象的规律</a:t>
            </a:r>
            <a:endParaRPr lang="zh-CN" alt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502315" y="1397635"/>
            <a:ext cx="8001000" cy="928688"/>
          </a:xfrm>
        </p:spPr>
        <p:txBody>
          <a:bodyPr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专题地图设计要求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18" name="矩形 17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9" name="直接连接符 18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0" y="981075"/>
            <a:ext cx="9144000" cy="5610225"/>
            <a:chOff x="0" y="980728"/>
            <a:chExt cx="9144000" cy="5610914"/>
          </a:xfrm>
        </p:grpSpPr>
        <p:pic>
          <p:nvPicPr>
            <p:cNvPr id="27651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980728"/>
              <a:ext cx="9144000" cy="561091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2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827584" y="1628800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53" name="图片 5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818059" y="1893932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8238"/>
            <a:ext cx="9144000" cy="5243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2513"/>
            <a:ext cx="9144000" cy="5430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-11112" y="981075"/>
            <a:ext cx="9144000" cy="5543550"/>
            <a:chOff x="-11063" y="980728"/>
            <a:chExt cx="9144000" cy="5544616"/>
          </a:xfrm>
        </p:grpSpPr>
        <p:pic>
          <p:nvPicPr>
            <p:cNvPr id="30723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063" y="980728"/>
              <a:ext cx="9144000" cy="5486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724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7916139" y="6165304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1125538"/>
            <a:ext cx="9037638" cy="5111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0" y="1196975"/>
            <a:ext cx="9144000" cy="4962525"/>
            <a:chOff x="0" y="1196752"/>
            <a:chExt cx="9144000" cy="4962525"/>
          </a:xfrm>
        </p:grpSpPr>
        <p:pic>
          <p:nvPicPr>
            <p:cNvPr id="32771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1196752"/>
              <a:ext cx="9144000" cy="49625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772" name="图片 4"/>
            <p:cNvPicPr>
              <a:picLocks noChangeAspect="1"/>
            </p:cNvPicPr>
            <p:nvPr/>
          </p:nvPicPr>
          <p:blipFill>
            <a:blip r:embed="rId2"/>
            <a:srcRect t="28082" b="25114"/>
            <a:stretch>
              <a:fillRect/>
            </a:stretch>
          </p:blipFill>
          <p:spPr>
            <a:xfrm>
              <a:off x="7740352" y="5661248"/>
              <a:ext cx="1192365" cy="3600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836613"/>
            <a:ext cx="9036050" cy="6013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0738"/>
            <a:ext cx="9144000" cy="6037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843213" y="1311275"/>
            <a:ext cx="507365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http://tool.c7sky.com/webcolor/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1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2247900"/>
            <a:ext cx="4270375" cy="3284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47900"/>
            <a:ext cx="4321175" cy="328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947738"/>
            <a:ext cx="2000250" cy="885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538" y="1125538"/>
            <a:ext cx="8926512" cy="52070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825" y="2357455"/>
            <a:ext cx="7972425" cy="364331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(4)</a:t>
            </a: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地理位置的准确性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对于某些有准确地理位置的经济现象，应当保持它准确的地理位置。</a:t>
            </a: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对于某些没有准确的地理位置的概括性的经济现象，也要保持它所在地域的地理位置的相对准确。</a:t>
            </a:r>
            <a:endParaRPr lang="zh-CN" alt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2315" y="1397635"/>
            <a:ext cx="8001000" cy="928688"/>
          </a:xfrm>
        </p:spPr>
        <p:txBody>
          <a:bodyPr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专题地图设计要求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7" name="矩形 6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接连接符 7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矩形 8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313" y="836613"/>
            <a:ext cx="7213600" cy="60213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8" y="847725"/>
            <a:ext cx="8280400" cy="601186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836613"/>
            <a:ext cx="8585200" cy="60213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825" y="2638425"/>
            <a:ext cx="7972425" cy="2394585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r>
              <a:rPr lang="zh-CN" alt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内容与形式的一致性</a:t>
            </a:r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CN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不同类型的经济地图的表示方法，要选择最适合内容的符号来表示，使之能明确反映经济现象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02315" y="1397635"/>
            <a:ext cx="8001000" cy="928688"/>
          </a:xfrm>
        </p:spPr>
        <p:txBody>
          <a:bodyPr/>
          <a:lstStyle/>
          <a:p>
            <a:pPr algn="ctr"/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专题地图设计要求</a:t>
            </a:r>
            <a:endParaRPr lang="zh-CN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588" y="873122"/>
            <a:ext cx="9144000" cy="524630"/>
            <a:chOff x="793" y="5317331"/>
            <a:chExt cx="9144001" cy="525094"/>
          </a:xfrm>
        </p:grpSpPr>
        <p:sp>
          <p:nvSpPr>
            <p:cNvPr id="7" name="矩形 6"/>
            <p:cNvSpPr/>
            <p:nvPr/>
          </p:nvSpPr>
          <p:spPr bwMode="auto">
            <a:xfrm>
              <a:off x="8730" y="5317331"/>
              <a:ext cx="6048376" cy="523683"/>
            </a:xfrm>
            <a:prstGeom prst="rect">
              <a:avLst/>
            </a:prstGeom>
          </p:spPr>
          <p:txBody>
            <a:bodyPr>
              <a:spAutoFit/>
            </a:bodyPr>
            <a:p>
              <a:pPr eaLnBrk="1" hangingPunct="1">
                <a:defRPr/>
              </a:pPr>
              <a:r>
                <a:rPr lang="en-US" altLang="zh-CN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§6.3</a:t>
              </a:r>
              <a:r>
                <a:rPr lang="zh-CN" altLang="en-US" sz="2800" b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 专题地图的编制</a:t>
              </a:r>
              <a:endParaRPr lang="zh-CN" alt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8" name="直接连接符 7"/>
            <p:cNvCxnSpPr>
              <a:cxnSpLocks noChangeShapeType="1"/>
            </p:cNvCxnSpPr>
            <p:nvPr/>
          </p:nvCxnSpPr>
          <p:spPr bwMode="auto">
            <a:xfrm>
              <a:off x="793" y="5842425"/>
              <a:ext cx="914400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矩形 8"/>
            <p:cNvSpPr/>
            <p:nvPr/>
          </p:nvSpPr>
          <p:spPr bwMode="auto">
            <a:xfrm>
              <a:off x="3578451" y="5319416"/>
              <a:ext cx="1295400" cy="522750"/>
            </a:xfrm>
            <a:prstGeom prst="rect">
              <a:avLst/>
            </a:prstGeom>
          </p:spPr>
          <p:txBody>
            <a:bodyPr>
              <a:spAutoFit/>
            </a:bodyPr>
            <a:p>
              <a:pPr algn="ctr" eaLnBrk="1" hangingPunct="1">
                <a:defRPr/>
              </a:pPr>
              <a:r>
                <a:rPr lang="en-US" altLang="zh-CN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»»»»</a:t>
              </a:r>
              <a:endParaRPr lang="zh-CN" alt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3921</Words>
  <Application>WPS 演示</Application>
  <PresentationFormat>全屏显示(4:3)</PresentationFormat>
  <Paragraphs>483</Paragraphs>
  <Slides>82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1" baseType="lpstr">
      <vt:lpstr>Arial</vt:lpstr>
      <vt:lpstr>宋体</vt:lpstr>
      <vt:lpstr>Wingdings</vt:lpstr>
      <vt:lpstr>黑体</vt:lpstr>
      <vt:lpstr>微软雅黑</vt:lpstr>
      <vt:lpstr>Arial Unicode MS</vt:lpstr>
      <vt:lpstr>Wingdings</vt:lpstr>
      <vt:lpstr>Monotype Sorts</vt:lpstr>
      <vt:lpstr>默认设计模板</vt:lpstr>
      <vt:lpstr>PowerPoint 演示文稿</vt:lpstr>
      <vt:lpstr>PowerPoint 演示文稿</vt:lpstr>
      <vt:lpstr>概念</vt:lpstr>
      <vt:lpstr>PowerPoint 演示文稿</vt:lpstr>
      <vt:lpstr>专题地图设计要求</vt:lpstr>
      <vt:lpstr>专题地图设计要求</vt:lpstr>
      <vt:lpstr>专题地图设计要求</vt:lpstr>
      <vt:lpstr>专题地图设计要求</vt:lpstr>
      <vt:lpstr>专题地图设计要求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PowerPoint 演示文稿</vt:lpstr>
      <vt:lpstr>一、专题地图的编制过程和方法</vt:lpstr>
      <vt:lpstr>一、专题地图的编制过程和方法</vt:lpstr>
      <vt:lpstr>一、专题地图的编制过程和方法</vt:lpstr>
      <vt:lpstr>一、专题地图的编制过程和方法</vt:lpstr>
      <vt:lpstr>如何获取影像数据？</vt:lpstr>
      <vt:lpstr> 1. 地理底图的作用</vt:lpstr>
      <vt:lpstr>2. 地理底图的内容和类型</vt:lpstr>
      <vt:lpstr>3.地理底图编制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常见的图例：</vt:lpstr>
      <vt:lpstr>PowerPoint 演示文稿</vt:lpstr>
      <vt:lpstr>PowerPoint 演示文稿</vt:lpstr>
      <vt:lpstr>PowerPoint 演示文稿</vt:lpstr>
      <vt:lpstr>1、实验目的和内容</vt:lpstr>
      <vt:lpstr>2、实验准备</vt:lpstr>
      <vt:lpstr>3、实验步骤</vt:lpstr>
      <vt:lpstr>设计书应包括下列具体内容： </vt:lpstr>
      <vt:lpstr>4、实验成果</vt:lpstr>
      <vt:lpstr>PowerPoint 演示文稿</vt:lpstr>
      <vt:lpstr>往届学生作品赏析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——目的</dc:title>
  <dc:creator>微软用户</dc:creator>
  <cp:lastModifiedBy>Administrator</cp:lastModifiedBy>
  <cp:revision>233</cp:revision>
  <dcterms:created xsi:type="dcterms:W3CDTF">2005-12-22T04:25:00Z</dcterms:created>
  <dcterms:modified xsi:type="dcterms:W3CDTF">2021-05-03T10:23:51Z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